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67" r:id="rId3"/>
    <p:sldId id="333" r:id="rId4"/>
    <p:sldId id="334" r:id="rId5"/>
    <p:sldId id="335" r:id="rId6"/>
    <p:sldId id="336" r:id="rId7"/>
    <p:sldId id="327" r:id="rId8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50886AE-CD3C-2E49-9725-07755A2D68E6}">
          <p14:sldIdLst>
            <p14:sldId id="264"/>
            <p14:sldId id="267"/>
            <p14:sldId id="333"/>
            <p14:sldId id="334"/>
            <p14:sldId id="335"/>
            <p14:sldId id="336"/>
            <p14:sldId id="32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11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9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BBE"/>
    <a:srgbClr val="0095D3"/>
    <a:srgbClr val="98002E"/>
    <a:srgbClr val="ECE4CD"/>
    <a:srgbClr val="F4ECD4"/>
    <a:srgbClr val="1A1A1A"/>
    <a:srgbClr val="000000"/>
    <a:srgbClr val="21241B"/>
    <a:srgbClr val="FFFFFF"/>
    <a:srgbClr val="F6E7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6" autoAdjust="0"/>
    <p:restoredTop sz="65475" autoAdjust="0"/>
  </p:normalViewPr>
  <p:slideViewPr>
    <p:cSldViewPr>
      <p:cViewPr varScale="1">
        <p:scale>
          <a:sx n="72" d="100"/>
          <a:sy n="72" d="100"/>
        </p:scale>
        <p:origin x="1434" y="66"/>
      </p:cViewPr>
      <p:guideLst>
        <p:guide orient="horz" pos="2160"/>
        <p:guide pos="3840"/>
        <p:guide orient="horz" pos="211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112" y="102"/>
      </p:cViewPr>
      <p:guideLst>
        <p:guide orient="horz" pos="3129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3EBBD6-BAAF-4D4D-8EB1-26903DDB2098}" type="doc">
      <dgm:prSet loTypeId="urn:microsoft.com/office/officeart/2005/8/layout/matrix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3B31F8-A82F-6F45-8DF9-6B7AFB4360D9}">
      <dgm:prSet phldrT="[Text]"/>
      <dgm:spPr>
        <a:solidFill>
          <a:srgbClr val="3366FF">
            <a:alpha val="89804"/>
          </a:srgbClr>
        </a:solidFill>
      </dgm:spPr>
      <dgm:t>
        <a:bodyPr/>
        <a:lstStyle/>
        <a:p>
          <a:r>
            <a:rPr lang="en-US" dirty="0"/>
            <a:t>Intergenerational Justice via…</a:t>
          </a:r>
        </a:p>
      </dgm:t>
    </dgm:pt>
    <dgm:pt modelId="{EF293201-A80F-394D-94E8-D391CEB886A0}" type="parTrans" cxnId="{8F461AF0-4C91-B143-8B83-097EDC04A868}">
      <dgm:prSet/>
      <dgm:spPr/>
      <dgm:t>
        <a:bodyPr/>
        <a:lstStyle/>
        <a:p>
          <a:endParaRPr lang="en-US"/>
        </a:p>
      </dgm:t>
    </dgm:pt>
    <dgm:pt modelId="{6C85B16D-65FA-5B46-9BF1-908136487F11}" type="sibTrans" cxnId="{8F461AF0-4C91-B143-8B83-097EDC04A868}">
      <dgm:prSet/>
      <dgm:spPr/>
      <dgm:t>
        <a:bodyPr/>
        <a:lstStyle/>
        <a:p>
          <a:endParaRPr lang="en-US"/>
        </a:p>
      </dgm:t>
    </dgm:pt>
    <dgm:pt modelId="{9243B93B-2DB5-9749-AB20-A055531962E8}">
      <dgm:prSet phldrT="[Text]"/>
      <dgm:spPr>
        <a:solidFill>
          <a:schemeClr val="accent5">
            <a:lumMod val="75000"/>
            <a:alpha val="89804"/>
          </a:schemeClr>
        </a:solidFill>
      </dgm:spPr>
      <dgm:t>
        <a:bodyPr/>
        <a:lstStyle/>
        <a:p>
          <a:r>
            <a:rPr lang="en-US" dirty="0"/>
            <a:t>NZ tax and transfer system</a:t>
          </a:r>
        </a:p>
      </dgm:t>
    </dgm:pt>
    <dgm:pt modelId="{AA9F9C3E-E74E-9347-92F9-41E9A6C5C328}" type="parTrans" cxnId="{59866C2F-D1C7-5945-ABC5-67E8DAF33303}">
      <dgm:prSet/>
      <dgm:spPr/>
      <dgm:t>
        <a:bodyPr/>
        <a:lstStyle/>
        <a:p>
          <a:endParaRPr lang="en-US"/>
        </a:p>
      </dgm:t>
    </dgm:pt>
    <dgm:pt modelId="{102D6639-35ED-CD4D-A2E8-9E79A3B6AC7F}" type="sibTrans" cxnId="{59866C2F-D1C7-5945-ABC5-67E8DAF33303}">
      <dgm:prSet/>
      <dgm:spPr/>
      <dgm:t>
        <a:bodyPr/>
        <a:lstStyle/>
        <a:p>
          <a:endParaRPr lang="en-US"/>
        </a:p>
      </dgm:t>
    </dgm:pt>
    <dgm:pt modelId="{8F9BBFB5-AC4E-D24D-A707-9260E64288EA}">
      <dgm:prSet phldrT="[Text]"/>
      <dgm:spPr>
        <a:solidFill>
          <a:srgbClr val="0000FF">
            <a:alpha val="89804"/>
          </a:srgbClr>
        </a:solidFill>
      </dgm:spPr>
      <dgm:t>
        <a:bodyPr/>
        <a:lstStyle/>
        <a:p>
          <a:r>
            <a:rPr lang="en-US" dirty="0"/>
            <a:t>Mandatory distribution rates</a:t>
          </a:r>
        </a:p>
      </dgm:t>
    </dgm:pt>
    <dgm:pt modelId="{787240BB-8BCB-BF4B-9F5A-AB3E3565D9CD}" type="parTrans" cxnId="{D7E192B2-C923-CC46-AF45-F897EEDC8D4F}">
      <dgm:prSet/>
      <dgm:spPr/>
      <dgm:t>
        <a:bodyPr/>
        <a:lstStyle/>
        <a:p>
          <a:endParaRPr lang="en-US"/>
        </a:p>
      </dgm:t>
    </dgm:pt>
    <dgm:pt modelId="{58AD29C1-1688-B843-BDA1-F847EC3E6D78}" type="sibTrans" cxnId="{D7E192B2-C923-CC46-AF45-F897EEDC8D4F}">
      <dgm:prSet/>
      <dgm:spPr/>
      <dgm:t>
        <a:bodyPr/>
        <a:lstStyle/>
        <a:p>
          <a:endParaRPr lang="en-US"/>
        </a:p>
      </dgm:t>
    </dgm:pt>
    <dgm:pt modelId="{B6ED4D39-FF39-CB4D-B842-3C1AC6936102}">
      <dgm:prSet phldrT="[Text]"/>
      <dgm:spPr>
        <a:solidFill>
          <a:schemeClr val="accent2">
            <a:lumMod val="50000"/>
            <a:alpha val="89804"/>
          </a:schemeClr>
        </a:solidFill>
      </dgm:spPr>
      <dgm:t>
        <a:bodyPr/>
        <a:lstStyle/>
        <a:p>
          <a:r>
            <a:rPr lang="en-US" dirty="0"/>
            <a:t>Let the regulator decide</a:t>
          </a:r>
        </a:p>
      </dgm:t>
    </dgm:pt>
    <dgm:pt modelId="{8A30E609-4492-0B42-9547-7AE3B0D4564C}" type="parTrans" cxnId="{01A44710-FB5C-6A4D-8B1F-B8E5ED96DEFB}">
      <dgm:prSet/>
      <dgm:spPr/>
      <dgm:t>
        <a:bodyPr/>
        <a:lstStyle/>
        <a:p>
          <a:endParaRPr lang="en-US"/>
        </a:p>
      </dgm:t>
    </dgm:pt>
    <dgm:pt modelId="{6A8AAAC6-C756-DB49-828A-CEBE6ED17D59}" type="sibTrans" cxnId="{01A44710-FB5C-6A4D-8B1F-B8E5ED96DEFB}">
      <dgm:prSet/>
      <dgm:spPr/>
      <dgm:t>
        <a:bodyPr/>
        <a:lstStyle/>
        <a:p>
          <a:endParaRPr lang="en-US"/>
        </a:p>
      </dgm:t>
    </dgm:pt>
    <dgm:pt modelId="{C202D835-5D1D-F245-BCF5-26BAC2BF46CB}">
      <dgm:prSet phldrT="[Text]"/>
      <dgm:spPr>
        <a:solidFill>
          <a:srgbClr val="008000">
            <a:alpha val="89804"/>
          </a:srgbClr>
        </a:solidFill>
      </dgm:spPr>
      <dgm:t>
        <a:bodyPr/>
        <a:lstStyle/>
        <a:p>
          <a:r>
            <a:rPr lang="en-US" dirty="0"/>
            <a:t>Charity controller decision-making process</a:t>
          </a:r>
        </a:p>
      </dgm:t>
    </dgm:pt>
    <dgm:pt modelId="{D1661FDF-4367-B54E-A223-ACF3DDADA61D}" type="parTrans" cxnId="{AD766D8B-7939-974C-A22B-90DE1F2EC548}">
      <dgm:prSet/>
      <dgm:spPr/>
      <dgm:t>
        <a:bodyPr/>
        <a:lstStyle/>
        <a:p>
          <a:endParaRPr lang="en-US"/>
        </a:p>
      </dgm:t>
    </dgm:pt>
    <dgm:pt modelId="{1326599F-1E99-F04D-B2EB-3777FD51AA61}" type="sibTrans" cxnId="{AD766D8B-7939-974C-A22B-90DE1F2EC548}">
      <dgm:prSet/>
      <dgm:spPr/>
      <dgm:t>
        <a:bodyPr/>
        <a:lstStyle/>
        <a:p>
          <a:endParaRPr lang="en-US"/>
        </a:p>
      </dgm:t>
    </dgm:pt>
    <dgm:pt modelId="{E3FF02CA-1EE2-AA45-99F8-2219175A6E95}" type="pres">
      <dgm:prSet presAssocID="{083EBBD6-BAAF-4D4D-8EB1-26903DDB2098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28E693F-013E-F44E-948B-AC62618EAACB}" type="pres">
      <dgm:prSet presAssocID="{083EBBD6-BAAF-4D4D-8EB1-26903DDB2098}" presName="matrix" presStyleCnt="0"/>
      <dgm:spPr/>
    </dgm:pt>
    <dgm:pt modelId="{8E3BDD65-FCB0-DA46-824C-1E4D6B621FFA}" type="pres">
      <dgm:prSet presAssocID="{083EBBD6-BAAF-4D4D-8EB1-26903DDB2098}" presName="tile1" presStyleLbl="node1" presStyleIdx="0" presStyleCnt="4"/>
      <dgm:spPr/>
    </dgm:pt>
    <dgm:pt modelId="{76FD8E67-770B-4549-A816-ECB3F16D1AE7}" type="pres">
      <dgm:prSet presAssocID="{083EBBD6-BAAF-4D4D-8EB1-26903DDB2098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F682969-11D4-B74F-A23C-6AE599DBCCC4}" type="pres">
      <dgm:prSet presAssocID="{083EBBD6-BAAF-4D4D-8EB1-26903DDB2098}" presName="tile2" presStyleLbl="node1" presStyleIdx="1" presStyleCnt="4"/>
      <dgm:spPr/>
    </dgm:pt>
    <dgm:pt modelId="{55DBD7FC-BBB4-FF4A-B3F3-BB5B27560F06}" type="pres">
      <dgm:prSet presAssocID="{083EBBD6-BAAF-4D4D-8EB1-26903DDB2098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65AB953-FA1E-6C47-AEA3-307FE797B16D}" type="pres">
      <dgm:prSet presAssocID="{083EBBD6-BAAF-4D4D-8EB1-26903DDB2098}" presName="tile3" presStyleLbl="node1" presStyleIdx="2" presStyleCnt="4"/>
      <dgm:spPr/>
    </dgm:pt>
    <dgm:pt modelId="{F5A3BCBF-B7BE-764C-A8B6-DE8E482D61C0}" type="pres">
      <dgm:prSet presAssocID="{083EBBD6-BAAF-4D4D-8EB1-26903DDB2098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7C9BDF1-7402-BF42-A69E-A7A359FB6646}" type="pres">
      <dgm:prSet presAssocID="{083EBBD6-BAAF-4D4D-8EB1-26903DDB2098}" presName="tile4" presStyleLbl="node1" presStyleIdx="3" presStyleCnt="4"/>
      <dgm:spPr/>
    </dgm:pt>
    <dgm:pt modelId="{B06E3DF6-64C9-9644-AADB-9FF1DFC246D0}" type="pres">
      <dgm:prSet presAssocID="{083EBBD6-BAAF-4D4D-8EB1-26903DDB2098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AA08652C-7F28-9A47-8839-E8E8DC2782F0}" type="pres">
      <dgm:prSet presAssocID="{083EBBD6-BAAF-4D4D-8EB1-26903DDB2098}" presName="centerTile" presStyleLbl="fgShp" presStyleIdx="0" presStyleCnt="1" custScaleX="102908" custScaleY="120635">
        <dgm:presLayoutVars>
          <dgm:chMax val="0"/>
          <dgm:chPref val="0"/>
        </dgm:presLayoutVars>
      </dgm:prSet>
      <dgm:spPr/>
    </dgm:pt>
  </dgm:ptLst>
  <dgm:cxnLst>
    <dgm:cxn modelId="{DFE35508-969B-AB45-B341-6569AA684874}" type="presOf" srcId="{C202D835-5D1D-F245-BCF5-26BAC2BF46CB}" destId="{B06E3DF6-64C9-9644-AADB-9FF1DFC246D0}" srcOrd="1" destOrd="0" presId="urn:microsoft.com/office/officeart/2005/8/layout/matrix1"/>
    <dgm:cxn modelId="{01A44710-FB5C-6A4D-8B1F-B8E5ED96DEFB}" srcId="{ED3B31F8-A82F-6F45-8DF9-6B7AFB4360D9}" destId="{B6ED4D39-FF39-CB4D-B842-3C1AC6936102}" srcOrd="2" destOrd="0" parTransId="{8A30E609-4492-0B42-9547-7AE3B0D4564C}" sibTransId="{6A8AAAC6-C756-DB49-828A-CEBE6ED17D59}"/>
    <dgm:cxn modelId="{309DE31C-2153-5241-83E4-305AE19716AC}" type="presOf" srcId="{9243B93B-2DB5-9749-AB20-A055531962E8}" destId="{8E3BDD65-FCB0-DA46-824C-1E4D6B621FFA}" srcOrd="0" destOrd="0" presId="urn:microsoft.com/office/officeart/2005/8/layout/matrix1"/>
    <dgm:cxn modelId="{BDC31B2A-37BA-2442-9C10-7F3B60CC1DCD}" type="presOf" srcId="{8F9BBFB5-AC4E-D24D-A707-9260E64288EA}" destId="{5F682969-11D4-B74F-A23C-6AE599DBCCC4}" srcOrd="0" destOrd="0" presId="urn:microsoft.com/office/officeart/2005/8/layout/matrix1"/>
    <dgm:cxn modelId="{59866C2F-D1C7-5945-ABC5-67E8DAF33303}" srcId="{ED3B31F8-A82F-6F45-8DF9-6B7AFB4360D9}" destId="{9243B93B-2DB5-9749-AB20-A055531962E8}" srcOrd="0" destOrd="0" parTransId="{AA9F9C3E-E74E-9347-92F9-41E9A6C5C328}" sibTransId="{102D6639-35ED-CD4D-A2E8-9E79A3B6AC7F}"/>
    <dgm:cxn modelId="{5BC7625F-1FD1-0E41-9335-BECE93D8A654}" type="presOf" srcId="{083EBBD6-BAAF-4D4D-8EB1-26903DDB2098}" destId="{E3FF02CA-1EE2-AA45-99F8-2219175A6E95}" srcOrd="0" destOrd="0" presId="urn:microsoft.com/office/officeart/2005/8/layout/matrix1"/>
    <dgm:cxn modelId="{86CA844E-6449-3746-8522-3C9E6EF92470}" type="presOf" srcId="{8F9BBFB5-AC4E-D24D-A707-9260E64288EA}" destId="{55DBD7FC-BBB4-FF4A-B3F3-BB5B27560F06}" srcOrd="1" destOrd="0" presId="urn:microsoft.com/office/officeart/2005/8/layout/matrix1"/>
    <dgm:cxn modelId="{31807172-5950-CD45-9B96-C205C0759F7B}" type="presOf" srcId="{ED3B31F8-A82F-6F45-8DF9-6B7AFB4360D9}" destId="{AA08652C-7F28-9A47-8839-E8E8DC2782F0}" srcOrd="0" destOrd="0" presId="urn:microsoft.com/office/officeart/2005/8/layout/matrix1"/>
    <dgm:cxn modelId="{FF1BC555-85E3-7446-B29E-631496F4529D}" type="presOf" srcId="{C202D835-5D1D-F245-BCF5-26BAC2BF46CB}" destId="{37C9BDF1-7402-BF42-A69E-A7A359FB6646}" srcOrd="0" destOrd="0" presId="urn:microsoft.com/office/officeart/2005/8/layout/matrix1"/>
    <dgm:cxn modelId="{31C60B82-9C2A-1145-BD8B-C69FBF518F5F}" type="presOf" srcId="{9243B93B-2DB5-9749-AB20-A055531962E8}" destId="{76FD8E67-770B-4549-A816-ECB3F16D1AE7}" srcOrd="1" destOrd="0" presId="urn:microsoft.com/office/officeart/2005/8/layout/matrix1"/>
    <dgm:cxn modelId="{AD766D8B-7939-974C-A22B-90DE1F2EC548}" srcId="{ED3B31F8-A82F-6F45-8DF9-6B7AFB4360D9}" destId="{C202D835-5D1D-F245-BCF5-26BAC2BF46CB}" srcOrd="3" destOrd="0" parTransId="{D1661FDF-4367-B54E-A223-ACF3DDADA61D}" sibTransId="{1326599F-1E99-F04D-B2EB-3777FD51AA61}"/>
    <dgm:cxn modelId="{D7E192B2-C923-CC46-AF45-F897EEDC8D4F}" srcId="{ED3B31F8-A82F-6F45-8DF9-6B7AFB4360D9}" destId="{8F9BBFB5-AC4E-D24D-A707-9260E64288EA}" srcOrd="1" destOrd="0" parTransId="{787240BB-8BCB-BF4B-9F5A-AB3E3565D9CD}" sibTransId="{58AD29C1-1688-B843-BDA1-F847EC3E6D78}"/>
    <dgm:cxn modelId="{3D2429D0-48CC-DB45-8896-5849507D986B}" type="presOf" srcId="{B6ED4D39-FF39-CB4D-B842-3C1AC6936102}" destId="{F5A3BCBF-B7BE-764C-A8B6-DE8E482D61C0}" srcOrd="1" destOrd="0" presId="urn:microsoft.com/office/officeart/2005/8/layout/matrix1"/>
    <dgm:cxn modelId="{01EE52E4-D313-BE48-B3AF-F8103248E31F}" type="presOf" srcId="{B6ED4D39-FF39-CB4D-B842-3C1AC6936102}" destId="{665AB953-FA1E-6C47-AEA3-307FE797B16D}" srcOrd="0" destOrd="0" presId="urn:microsoft.com/office/officeart/2005/8/layout/matrix1"/>
    <dgm:cxn modelId="{8F461AF0-4C91-B143-8B83-097EDC04A868}" srcId="{083EBBD6-BAAF-4D4D-8EB1-26903DDB2098}" destId="{ED3B31F8-A82F-6F45-8DF9-6B7AFB4360D9}" srcOrd="0" destOrd="0" parTransId="{EF293201-A80F-394D-94E8-D391CEB886A0}" sibTransId="{6C85B16D-65FA-5B46-9BF1-908136487F11}"/>
    <dgm:cxn modelId="{7A8E5D1E-F240-5A4A-BCB4-C453A7959657}" type="presParOf" srcId="{E3FF02CA-1EE2-AA45-99F8-2219175A6E95}" destId="{028E693F-013E-F44E-948B-AC62618EAACB}" srcOrd="0" destOrd="0" presId="urn:microsoft.com/office/officeart/2005/8/layout/matrix1"/>
    <dgm:cxn modelId="{AEA55098-0F13-1D4F-9E40-6F5F45F778AC}" type="presParOf" srcId="{028E693F-013E-F44E-948B-AC62618EAACB}" destId="{8E3BDD65-FCB0-DA46-824C-1E4D6B621FFA}" srcOrd="0" destOrd="0" presId="urn:microsoft.com/office/officeart/2005/8/layout/matrix1"/>
    <dgm:cxn modelId="{E9EE12FF-A3B7-0043-9294-3BBAB39E4288}" type="presParOf" srcId="{028E693F-013E-F44E-948B-AC62618EAACB}" destId="{76FD8E67-770B-4549-A816-ECB3F16D1AE7}" srcOrd="1" destOrd="0" presId="urn:microsoft.com/office/officeart/2005/8/layout/matrix1"/>
    <dgm:cxn modelId="{B0AD16FF-D3AC-E44E-8FB9-C1DF1218A265}" type="presParOf" srcId="{028E693F-013E-F44E-948B-AC62618EAACB}" destId="{5F682969-11D4-B74F-A23C-6AE599DBCCC4}" srcOrd="2" destOrd="0" presId="urn:microsoft.com/office/officeart/2005/8/layout/matrix1"/>
    <dgm:cxn modelId="{3C9CD66F-3A6B-DE41-BA2D-AF916B2D1599}" type="presParOf" srcId="{028E693F-013E-F44E-948B-AC62618EAACB}" destId="{55DBD7FC-BBB4-FF4A-B3F3-BB5B27560F06}" srcOrd="3" destOrd="0" presId="urn:microsoft.com/office/officeart/2005/8/layout/matrix1"/>
    <dgm:cxn modelId="{655E596F-CD2E-B149-B641-2470B714F3EB}" type="presParOf" srcId="{028E693F-013E-F44E-948B-AC62618EAACB}" destId="{665AB953-FA1E-6C47-AEA3-307FE797B16D}" srcOrd="4" destOrd="0" presId="urn:microsoft.com/office/officeart/2005/8/layout/matrix1"/>
    <dgm:cxn modelId="{0D422EA4-F8C1-A045-8BE2-7AD65EB91CB4}" type="presParOf" srcId="{028E693F-013E-F44E-948B-AC62618EAACB}" destId="{F5A3BCBF-B7BE-764C-A8B6-DE8E482D61C0}" srcOrd="5" destOrd="0" presId="urn:microsoft.com/office/officeart/2005/8/layout/matrix1"/>
    <dgm:cxn modelId="{CDC5BCB9-E33D-E244-B536-34DEEFD749F2}" type="presParOf" srcId="{028E693F-013E-F44E-948B-AC62618EAACB}" destId="{37C9BDF1-7402-BF42-A69E-A7A359FB6646}" srcOrd="6" destOrd="0" presId="urn:microsoft.com/office/officeart/2005/8/layout/matrix1"/>
    <dgm:cxn modelId="{C6B1543A-D3AF-894E-9A16-912FFBC856E5}" type="presParOf" srcId="{028E693F-013E-F44E-948B-AC62618EAACB}" destId="{B06E3DF6-64C9-9644-AADB-9FF1DFC246D0}" srcOrd="7" destOrd="0" presId="urn:microsoft.com/office/officeart/2005/8/layout/matrix1"/>
    <dgm:cxn modelId="{10727F35-790C-824E-A70E-7644950FC1A6}" type="presParOf" srcId="{E3FF02CA-1EE2-AA45-99F8-2219175A6E95}" destId="{AA08652C-7F28-9A47-8839-E8E8DC2782F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3BDD65-FCB0-DA46-824C-1E4D6B621FFA}">
      <dsp:nvSpPr>
        <dsp:cNvPr id="0" name=""/>
        <dsp:cNvSpPr/>
      </dsp:nvSpPr>
      <dsp:spPr>
        <a:xfrm rot="16200000">
          <a:off x="956692" y="-956692"/>
          <a:ext cx="2268252" cy="4181636"/>
        </a:xfrm>
        <a:prstGeom prst="round1Rect">
          <a:avLst/>
        </a:prstGeom>
        <a:solidFill>
          <a:schemeClr val="accent5">
            <a:lumMod val="75000"/>
            <a:alpha val="89804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NZ tax and transfer system</a:t>
          </a:r>
        </a:p>
      </dsp:txBody>
      <dsp:txXfrm rot="5400000">
        <a:off x="0" y="0"/>
        <a:ext cx="4181636" cy="1701189"/>
      </dsp:txXfrm>
    </dsp:sp>
    <dsp:sp modelId="{5F682969-11D4-B74F-A23C-6AE599DBCCC4}">
      <dsp:nvSpPr>
        <dsp:cNvPr id="0" name=""/>
        <dsp:cNvSpPr/>
      </dsp:nvSpPr>
      <dsp:spPr>
        <a:xfrm>
          <a:off x="4181636" y="0"/>
          <a:ext cx="4181636" cy="2268252"/>
        </a:xfrm>
        <a:prstGeom prst="round1Rect">
          <a:avLst/>
        </a:prstGeom>
        <a:solidFill>
          <a:srgbClr val="0000FF">
            <a:alpha val="89804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Mandatory distribution rates</a:t>
          </a:r>
        </a:p>
      </dsp:txBody>
      <dsp:txXfrm>
        <a:off x="4181636" y="0"/>
        <a:ext cx="4181636" cy="1701189"/>
      </dsp:txXfrm>
    </dsp:sp>
    <dsp:sp modelId="{665AB953-FA1E-6C47-AEA3-307FE797B16D}">
      <dsp:nvSpPr>
        <dsp:cNvPr id="0" name=""/>
        <dsp:cNvSpPr/>
      </dsp:nvSpPr>
      <dsp:spPr>
        <a:xfrm rot="10800000">
          <a:off x="0" y="2268252"/>
          <a:ext cx="4181636" cy="2268252"/>
        </a:xfrm>
        <a:prstGeom prst="round1Rect">
          <a:avLst/>
        </a:prstGeom>
        <a:solidFill>
          <a:schemeClr val="accent2">
            <a:lumMod val="50000"/>
            <a:alpha val="89804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Let the regulator decide</a:t>
          </a:r>
        </a:p>
      </dsp:txBody>
      <dsp:txXfrm rot="10800000">
        <a:off x="0" y="2835314"/>
        <a:ext cx="4181636" cy="1701189"/>
      </dsp:txXfrm>
    </dsp:sp>
    <dsp:sp modelId="{37C9BDF1-7402-BF42-A69E-A7A359FB6646}">
      <dsp:nvSpPr>
        <dsp:cNvPr id="0" name=""/>
        <dsp:cNvSpPr/>
      </dsp:nvSpPr>
      <dsp:spPr>
        <a:xfrm rot="5400000">
          <a:off x="5138328" y="1311560"/>
          <a:ext cx="2268252" cy="4181636"/>
        </a:xfrm>
        <a:prstGeom prst="round1Rect">
          <a:avLst/>
        </a:prstGeom>
        <a:solidFill>
          <a:srgbClr val="008000">
            <a:alpha val="89804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Charity controller decision-making process</a:t>
          </a:r>
        </a:p>
      </dsp:txBody>
      <dsp:txXfrm rot="-5400000">
        <a:off x="4181636" y="2835314"/>
        <a:ext cx="4181636" cy="1701189"/>
      </dsp:txXfrm>
    </dsp:sp>
    <dsp:sp modelId="{AA08652C-7F28-9A47-8839-E8E8DC2782F0}">
      <dsp:nvSpPr>
        <dsp:cNvPr id="0" name=""/>
        <dsp:cNvSpPr/>
      </dsp:nvSpPr>
      <dsp:spPr>
        <a:xfrm>
          <a:off x="2890664" y="1584175"/>
          <a:ext cx="2581942" cy="1368152"/>
        </a:xfrm>
        <a:prstGeom prst="roundRect">
          <a:avLst/>
        </a:prstGeom>
        <a:solidFill>
          <a:srgbClr val="3366FF">
            <a:alpha val="89804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Intergenerational Justice via…</a:t>
          </a:r>
        </a:p>
      </dsp:txBody>
      <dsp:txXfrm>
        <a:off x="2957452" y="1650963"/>
        <a:ext cx="2448366" cy="1234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FF71A-5489-4EA7-BBF1-E5E3C68B48BA}" type="datetimeFigureOut">
              <a:rPr lang="en-AU" smtClean="0"/>
              <a:pPr/>
              <a:t>9/04/2019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0A0BE-BADB-406B-831E-38B6FB77CD9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1461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0A0BE-BADB-406B-831E-38B6FB77CD98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2423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FontTx/>
              <a:buNone/>
            </a:pP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Tx/>
              <a:buNone/>
            </a:pP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Tx/>
              <a:buNone/>
            </a:pPr>
            <a:endParaRPr lang="en-AU" dirty="0"/>
          </a:p>
          <a:p>
            <a:pPr marL="0" indent="0">
              <a:buFontTx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0A0BE-BADB-406B-831E-38B6FB77CD98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1409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Font typeface="Arial"/>
              <a:buNone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0A0BE-BADB-406B-831E-38B6FB77CD98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5472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Font typeface="Arial"/>
              <a:buNone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0A0BE-BADB-406B-831E-38B6FB77CD98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54723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Font typeface="Arial"/>
              <a:buNone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0A0BE-BADB-406B-831E-38B6FB77CD98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5472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0A0BE-BADB-406B-831E-38B6FB77CD98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5472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7313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0" y="1039901"/>
            <a:ext cx="12192000" cy="5824800"/>
          </a:xfrm>
          <a:solidFill>
            <a:schemeClr val="bg1">
              <a:lumMod val="75000"/>
            </a:schemeClr>
          </a:solidFill>
        </p:spPr>
        <p:txBody>
          <a:bodyPr anchor="ctr" anchorCtr="0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24" y="1342800"/>
            <a:ext cx="6288000" cy="1656000"/>
          </a:xfrm>
          <a:solidFill>
            <a:srgbClr val="00ABBE">
              <a:alpha val="89804"/>
            </a:srgbClr>
          </a:solidFill>
          <a:ln>
            <a:noFill/>
          </a:ln>
        </p:spPr>
        <p:txBody>
          <a:bodyPr tIns="0" bIns="252000">
            <a:normAutofit/>
          </a:bodyPr>
          <a:lstStyle>
            <a:lvl1pPr marL="444500" indent="0" algn="l">
              <a:defRPr sz="3400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2848" y="2710800"/>
            <a:ext cx="5616000" cy="288000"/>
          </a:xfrm>
          <a:solidFill>
            <a:srgbClr val="000000">
              <a:alpha val="65098"/>
            </a:srgbClr>
          </a:solidFill>
          <a:ln>
            <a:noFill/>
          </a:ln>
        </p:spPr>
        <p:txBody>
          <a:bodyPr tIns="0" bIns="0" anchor="ctr" anchorCtr="0">
            <a:normAutofit/>
          </a:bodyPr>
          <a:lstStyle>
            <a:lvl1pPr marL="104775" indent="0" algn="l">
              <a:buNone/>
              <a:defRPr sz="850" b="1" cap="all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0" y="1036970"/>
            <a:ext cx="12192000" cy="306000"/>
          </a:xfrm>
          <a:solidFill>
            <a:srgbClr val="00ABBE">
              <a:alpha val="89804"/>
            </a:srgb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marL="47625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Tx/>
              <a:buFont typeface="Arial" pitchFamily="34" charset="0"/>
              <a:buNone/>
              <a:tabLst/>
              <a:defRPr lang="en-US" sz="850" b="1" kern="1200" cap="all" baseline="0" dirty="0" smtClean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1pPr>
            <a:lvl2pPr marL="476250" indent="0" algn="l" defTabSz="914400" rtl="0" eaLnBrk="1" latinLnBrk="0" hangingPunct="1">
              <a:spcBef>
                <a:spcPts val="0"/>
              </a:spcBef>
              <a:buClr>
                <a:srgbClr val="1A1A1A"/>
              </a:buClr>
              <a:buFont typeface="Arial" pitchFamily="34" charset="0"/>
              <a:buNone/>
              <a:defRPr lang="en-US" sz="1000" b="0" kern="1200" cap="all" baseline="0" dirty="0" smtClean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2pPr>
            <a:lvl3pPr marL="476250" indent="0" algn="l" defTabSz="914400" rtl="0" eaLnBrk="1" latinLnBrk="0" hangingPunct="1">
              <a:spcBef>
                <a:spcPts val="0"/>
              </a:spcBef>
              <a:buClr>
                <a:srgbClr val="1A1A1A"/>
              </a:buClr>
              <a:buFont typeface="Arial" pitchFamily="34" charset="0"/>
              <a:buNone/>
              <a:defRPr lang="en-US" sz="1000" b="0" kern="1200" cap="all" baseline="0" dirty="0" smtClean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3pPr>
            <a:lvl4pPr marL="476250" indent="0" algn="l" defTabSz="914400" rtl="0" eaLnBrk="1" latinLnBrk="0" hangingPunct="1">
              <a:spcBef>
                <a:spcPts val="0"/>
              </a:spcBef>
              <a:buClr>
                <a:srgbClr val="1A1A1A"/>
              </a:buClr>
              <a:buFont typeface="Arial" pitchFamily="34" charset="0"/>
              <a:buNone/>
              <a:defRPr lang="en-US" sz="1000" b="0" kern="1200" cap="all" baseline="0" dirty="0" smtClean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4pPr>
            <a:lvl5pPr marL="476250" indent="0" algn="l" defTabSz="914400" rtl="0" eaLnBrk="1" latinLnBrk="0" hangingPunct="1">
              <a:spcBef>
                <a:spcPts val="0"/>
              </a:spcBef>
              <a:buClr>
                <a:srgbClr val="1A1A1A"/>
              </a:buClr>
              <a:buFont typeface="Arial" pitchFamily="34" charset="0"/>
              <a:buNone/>
              <a:defRPr lang="en-AU" sz="1000" b="0" kern="1200" cap="all" baseline="0" dirty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5pPr>
          </a:lstStyle>
          <a:p>
            <a:pPr marL="4762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en-US" sz="850" b="1" i="0" u="none" strike="noStrike" kern="1200" cap="all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Click to edit Master text styles</a:t>
            </a:r>
          </a:p>
        </p:txBody>
      </p:sp>
      <p:pic>
        <p:nvPicPr>
          <p:cNvPr id="10" name="Picture 9" descr="Blackstripandlogo.emf"/>
          <p:cNvPicPr>
            <a:picLocks noChangeAspect="1"/>
          </p:cNvPicPr>
          <p:nvPr userDrawn="1"/>
        </p:nvPicPr>
        <p:blipFill>
          <a:blip r:embed="rId2" cstate="print"/>
          <a:srcRect r="-388"/>
          <a:stretch>
            <a:fillRect/>
          </a:stretch>
        </p:blipFill>
        <p:spPr>
          <a:xfrm>
            <a:off x="-54272" y="112438"/>
            <a:ext cx="12384000" cy="10306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ck Banne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64A8-3BD0-48C1-B1FE-D03E1A8FCCB3}" type="datetime1">
              <a:rPr lang="en-US" smtClean="0"/>
              <a:pPr/>
              <a:t>4/9/2019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2192000" cy="10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444500" indent="0" algn="l" defTabSz="914400" rtl="0" eaLnBrk="1" latinLnBrk="0" hangingPunct="1">
              <a:spcBef>
                <a:spcPct val="0"/>
              </a:spcBef>
              <a:buNone/>
            </a:pPr>
            <a:endParaRPr lang="en-AU" sz="3400" b="1" kern="1200" dirty="0">
              <a:solidFill>
                <a:schemeClr val="tx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68387" y="6525344"/>
            <a:ext cx="576063" cy="313606"/>
          </a:xfrm>
          <a:prstGeom prst="rect">
            <a:avLst/>
          </a:prstGeom>
        </p:spPr>
        <p:txBody>
          <a:bodyPr anchor="ctr" anchorCtr="0"/>
          <a:lstStyle>
            <a:lvl1pPr algn="r">
              <a:defRPr lang="en-AU" sz="850" kern="1200" smtClean="0">
                <a:solidFill>
                  <a:schemeClr val="lt1"/>
                </a:solidFill>
                <a:latin typeface="+mj-lt"/>
                <a:ea typeface="+mn-ea"/>
                <a:cs typeface="+mn-cs"/>
              </a:defRPr>
            </a:lvl1pPr>
          </a:lstStyle>
          <a:p>
            <a:pPr algn="l"/>
            <a:r>
              <a:rPr lang="en-AU" b="1" dirty="0">
                <a:solidFill>
                  <a:schemeClr val="bg1"/>
                </a:solidFill>
                <a:sym typeface="Symbol"/>
              </a:rPr>
              <a:t> </a:t>
            </a:r>
            <a:fld id="{CEA3B86A-D8D9-41B4-AC9E-71B6F5E22BD6}" type="slidenum">
              <a:rPr lang="en-AU" smtClean="0">
                <a:cs typeface="Times New Roman" pitchFamily="18" charset="0"/>
              </a:rPr>
              <a:pPr algn="l"/>
              <a:t>‹#›</a:t>
            </a:fld>
            <a:endParaRPr lang="en-AU" dirty="0">
              <a:cs typeface="Times New Roman" pitchFamily="18" charset="0"/>
            </a:endParaRPr>
          </a:p>
        </p:txBody>
      </p:sp>
      <p:pic>
        <p:nvPicPr>
          <p:cNvPr id="13" name="Picture 12" descr="Blackstripandlogo.emf"/>
          <p:cNvPicPr>
            <a:picLocks noChangeAspect="1"/>
          </p:cNvPicPr>
          <p:nvPr userDrawn="1"/>
        </p:nvPicPr>
        <p:blipFill>
          <a:blip r:embed="rId2" cstate="print"/>
          <a:srcRect r="-388"/>
          <a:stretch>
            <a:fillRect/>
          </a:stretch>
        </p:blipFill>
        <p:spPr>
          <a:xfrm>
            <a:off x="-54272" y="112438"/>
            <a:ext cx="12384000" cy="10306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ur Strip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623392" y="6473826"/>
            <a:ext cx="1152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fld id="{3B78F1AB-DD00-4F02-AB2D-711C44E944B1}" type="datetime1">
              <a:rPr lang="en-US" smtClean="0"/>
              <a:pPr/>
              <a:t>4/9/2019</a:t>
            </a:fld>
            <a:endParaRPr lang="en-A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59563" y="6473826"/>
            <a:ext cx="25922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endParaRPr lang="en-AU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68387" y="6525344"/>
            <a:ext cx="576063" cy="313606"/>
          </a:xfrm>
          <a:prstGeom prst="rect">
            <a:avLst/>
          </a:prstGeom>
        </p:spPr>
        <p:txBody>
          <a:bodyPr anchor="ctr" anchorCtr="0"/>
          <a:lstStyle>
            <a:lvl1pPr algn="r">
              <a:defRPr lang="en-AU" sz="850" kern="1200" smtClean="0">
                <a:solidFill>
                  <a:schemeClr val="lt1"/>
                </a:solidFill>
                <a:latin typeface="+mj-lt"/>
                <a:ea typeface="+mn-ea"/>
                <a:cs typeface="+mn-cs"/>
              </a:defRPr>
            </a:lvl1pPr>
          </a:lstStyle>
          <a:p>
            <a:pPr algn="l"/>
            <a:r>
              <a:rPr lang="en-AU" b="1" dirty="0">
                <a:solidFill>
                  <a:schemeClr val="bg1"/>
                </a:solidFill>
                <a:sym typeface="Symbol"/>
              </a:rPr>
              <a:t> </a:t>
            </a:r>
            <a:fld id="{CEA3B86A-D8D9-41B4-AC9E-71B6F5E22BD6}" type="slidenum">
              <a:rPr lang="en-AU" smtClean="0">
                <a:cs typeface="Times New Roman" pitchFamily="18" charset="0"/>
              </a:rPr>
              <a:pPr algn="l"/>
              <a:t>‹#›</a:t>
            </a:fld>
            <a:endParaRPr lang="en-AU" dirty="0"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02007"/>
            <a:ext cx="5386917" cy="372415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2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02007"/>
            <a:ext cx="5389033" cy="372415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2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9D61-88E2-4205-AD39-D922A98A8876}" type="datetime1">
              <a:rPr lang="en-US" smtClean="0"/>
              <a:pPr/>
              <a:t>4/9/2019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68387" y="6525344"/>
            <a:ext cx="576063" cy="313606"/>
          </a:xfrm>
          <a:prstGeom prst="rect">
            <a:avLst/>
          </a:prstGeom>
        </p:spPr>
        <p:txBody>
          <a:bodyPr anchor="ctr" anchorCtr="0"/>
          <a:lstStyle>
            <a:lvl1pPr algn="r">
              <a:defRPr lang="en-AU" sz="850" kern="1200" smtClean="0">
                <a:solidFill>
                  <a:schemeClr val="lt1"/>
                </a:solidFill>
                <a:latin typeface="+mj-lt"/>
                <a:ea typeface="+mn-ea"/>
                <a:cs typeface="+mn-cs"/>
              </a:defRPr>
            </a:lvl1pPr>
          </a:lstStyle>
          <a:p>
            <a:pPr algn="l"/>
            <a:r>
              <a:rPr lang="en-AU" b="1" dirty="0">
                <a:solidFill>
                  <a:schemeClr val="bg1"/>
                </a:solidFill>
                <a:sym typeface="Symbol"/>
              </a:rPr>
              <a:t> </a:t>
            </a:r>
            <a:fld id="{CEA3B86A-D8D9-41B4-AC9E-71B6F5E22BD6}" type="slidenum">
              <a:rPr lang="en-AU" smtClean="0">
                <a:cs typeface="Times New Roman" pitchFamily="18" charset="0"/>
              </a:rPr>
              <a:pPr algn="l"/>
              <a:t>‹#›</a:t>
            </a:fld>
            <a:endParaRPr lang="en-AU" dirty="0"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46C5-5B2F-48F4-B52B-551F3C81360C}" type="datetime1">
              <a:rPr lang="en-US" smtClean="0"/>
              <a:pPr/>
              <a:t>4/9/2019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68387" y="6525344"/>
            <a:ext cx="576063" cy="313606"/>
          </a:xfrm>
          <a:prstGeom prst="rect">
            <a:avLst/>
          </a:prstGeom>
        </p:spPr>
        <p:txBody>
          <a:bodyPr anchor="ctr" anchorCtr="0"/>
          <a:lstStyle>
            <a:lvl1pPr algn="r">
              <a:defRPr lang="en-AU" sz="850" kern="1200" smtClean="0">
                <a:solidFill>
                  <a:schemeClr val="lt1"/>
                </a:solidFill>
                <a:latin typeface="+mj-lt"/>
                <a:ea typeface="+mn-ea"/>
                <a:cs typeface="+mn-cs"/>
              </a:defRPr>
            </a:lvl1pPr>
          </a:lstStyle>
          <a:p>
            <a:pPr algn="l"/>
            <a:r>
              <a:rPr lang="en-AU" b="1" dirty="0">
                <a:solidFill>
                  <a:schemeClr val="bg1"/>
                </a:solidFill>
                <a:sym typeface="Symbol"/>
              </a:rPr>
              <a:t> </a:t>
            </a:r>
            <a:fld id="{CEA3B86A-D8D9-41B4-AC9E-71B6F5E22BD6}" type="slidenum">
              <a:rPr lang="en-AU" smtClean="0">
                <a:cs typeface="Times New Roman" pitchFamily="18" charset="0"/>
              </a:rPr>
              <a:pPr algn="l"/>
              <a:t>‹#›</a:t>
            </a:fld>
            <a:endParaRPr lang="en-AU" dirty="0"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292" y="6544394"/>
            <a:ext cx="12216000" cy="324000"/>
          </a:xfrm>
          <a:prstGeom prst="rect">
            <a:avLst/>
          </a:prstGeom>
          <a:solidFill>
            <a:srgbClr val="00AB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54000" rtlCol="0" anchor="t" anchorCtr="0"/>
          <a:lstStyle/>
          <a:p>
            <a:pPr marL="6746875" indent="0" algn="l"/>
            <a:r>
              <a:rPr lang="en-US" sz="850" dirty="0">
                <a:latin typeface="+mj-lt"/>
              </a:rPr>
              <a:t>The University of Western Australia</a:t>
            </a:r>
            <a:endParaRPr lang="en-AU" sz="850" dirty="0">
              <a:latin typeface="+mj-lt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6900" y="1772816"/>
            <a:ext cx="109728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6900" y="2435746"/>
            <a:ext cx="10972800" cy="3801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3392" y="6473826"/>
            <a:ext cx="1152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fld id="{C2173A00-F2F2-475A-A1F0-AA3B9898B11B}" type="datetime1">
              <a:rPr lang="en-US" smtClean="0"/>
              <a:pPr/>
              <a:t>4/9/2019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67541" y="6473826"/>
            <a:ext cx="25922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endParaRPr lang="en-AU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216000" cy="108000"/>
          </a:xfrm>
          <a:prstGeom prst="rect">
            <a:avLst/>
          </a:prstGeom>
          <a:solidFill>
            <a:srgbClr val="00AB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54000" rtlCol="0" anchor="t" anchorCtr="0"/>
          <a:lstStyle/>
          <a:p>
            <a:pPr marL="6762750" indent="0" algn="l"/>
            <a:endParaRPr lang="en-AU" sz="850" dirty="0">
              <a:latin typeface="+mj-lt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68387" y="6525344"/>
            <a:ext cx="576063" cy="313606"/>
          </a:xfrm>
          <a:prstGeom prst="rect">
            <a:avLst/>
          </a:prstGeom>
        </p:spPr>
        <p:txBody>
          <a:bodyPr anchor="ctr" anchorCtr="0"/>
          <a:lstStyle>
            <a:lvl1pPr algn="r">
              <a:defRPr lang="en-AU" sz="850" kern="1200" smtClean="0">
                <a:solidFill>
                  <a:schemeClr val="lt1"/>
                </a:solidFill>
                <a:latin typeface="+mj-lt"/>
                <a:ea typeface="+mn-ea"/>
                <a:cs typeface="+mn-cs"/>
              </a:defRPr>
            </a:lvl1pPr>
          </a:lstStyle>
          <a:p>
            <a:pPr algn="l"/>
            <a:r>
              <a:rPr lang="en-AU" b="1" dirty="0">
                <a:solidFill>
                  <a:schemeClr val="bg1"/>
                </a:solidFill>
                <a:sym typeface="Symbol"/>
              </a:rPr>
              <a:t> </a:t>
            </a:r>
            <a:fld id="{CEA3B86A-D8D9-41B4-AC9E-71B6F5E22BD6}" type="slidenum">
              <a:rPr lang="en-AU" smtClean="0">
                <a:cs typeface="Times New Roman" pitchFamily="18" charset="0"/>
              </a:rPr>
              <a:pPr algn="l"/>
              <a:t>‹#›</a:t>
            </a:fld>
            <a:endParaRPr lang="en-AU" dirty="0"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3" r:id="rId4"/>
    <p:sldLayoutId id="2147483655" r:id="rId5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100" b="1" kern="1200">
          <a:solidFill>
            <a:srgbClr val="1A1A1A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A1A1A"/>
        </a:buClr>
        <a:buFont typeface="Wingdings" pitchFamily="2" charset="2"/>
        <a:buChar char=""/>
        <a:defRPr sz="1800" kern="1200">
          <a:solidFill>
            <a:srgbClr val="1A1A1A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1A1A1A"/>
        </a:buClr>
        <a:buFont typeface="Arial" pitchFamily="34" charset="0"/>
        <a:buChar char="•"/>
        <a:defRPr sz="1800" kern="1200">
          <a:solidFill>
            <a:srgbClr val="1A1A1A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1A1A1A"/>
        </a:buClr>
        <a:buFont typeface="Arial" pitchFamily="34" charset="0"/>
        <a:buChar char="–"/>
        <a:defRPr sz="1200" kern="1200">
          <a:solidFill>
            <a:srgbClr val="1A1A1A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A1A1A"/>
        </a:buClr>
        <a:buFont typeface="Arial" pitchFamily="34" charset="0"/>
        <a:buChar char="–"/>
        <a:defRPr sz="1200" kern="1200">
          <a:solidFill>
            <a:srgbClr val="1A1A1A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an.murray@uwa.edu.a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876" y="2276873"/>
            <a:ext cx="9071628" cy="4587829"/>
          </a:xfr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523682" y="1052736"/>
            <a:ext cx="9144318" cy="1370000"/>
          </a:xfrm>
        </p:spPr>
        <p:txBody>
          <a:bodyPr vert="horz" lIns="72000" tIns="140400" rIns="72000" bIns="252000" rtlCol="0" anchor="ctr">
            <a:noAutofit/>
          </a:bodyPr>
          <a:lstStyle/>
          <a:p>
            <a:pPr marL="370800">
              <a:spcBef>
                <a:spcPts val="1200"/>
              </a:spcBef>
            </a:pPr>
            <a:r>
              <a:rPr lang="en-AU" sz="2900" dirty="0"/>
              <a:t>Charity Accumulation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631504" y="2132872"/>
            <a:ext cx="1907704" cy="288000"/>
          </a:xfrm>
        </p:spPr>
        <p:txBody>
          <a:bodyPr/>
          <a:lstStyle/>
          <a:p>
            <a:r>
              <a:rPr lang="en-AU" dirty="0"/>
              <a:t>Dr Ian Murray</a:t>
            </a:r>
          </a:p>
        </p:txBody>
      </p:sp>
      <p:sp>
        <p:nvSpPr>
          <p:cNvPr id="10" name="Subtitle 7"/>
          <p:cNvSpPr txBox="1">
            <a:spLocks/>
          </p:cNvSpPr>
          <p:nvPr/>
        </p:nvSpPr>
        <p:spPr>
          <a:xfrm>
            <a:off x="7104112" y="6570000"/>
            <a:ext cx="3541952" cy="288000"/>
          </a:xfrm>
          <a:prstGeom prst="rect">
            <a:avLst/>
          </a:prstGeom>
          <a:solidFill>
            <a:srgbClr val="000000">
              <a:alpha val="65098"/>
            </a:srgbClr>
          </a:solidFill>
          <a:ln>
            <a:noFill/>
          </a:ln>
        </p:spPr>
        <p:txBody>
          <a:bodyPr vert="horz" lIns="91440" tIns="0" rIns="91440" bIns="0" rtlCol="0" anchor="ctr" anchorCtr="0">
            <a:normAutofit/>
          </a:bodyPr>
          <a:lstStyle>
            <a:lvl1pPr marL="104775" indent="0" algn="l" defTabSz="914400" rtl="0" eaLnBrk="1" latinLnBrk="0" hangingPunct="1">
              <a:spcBef>
                <a:spcPct val="20000"/>
              </a:spcBef>
              <a:buClr>
                <a:srgbClr val="1A1A1A"/>
              </a:buClr>
              <a:buFont typeface="Wingdings" pitchFamily="2" charset="2"/>
              <a:buNone/>
              <a:defRPr sz="850" b="1" kern="1200" cap="all" baseline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rgbClr val="1A1A1A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rgbClr val="1A1A1A"/>
              </a:buClr>
              <a:buFont typeface="Arial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rgbClr val="1A1A1A"/>
              </a:buClr>
              <a:buFont typeface="Arial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/>
              <a:t>Photo by Martin </a:t>
            </a:r>
            <a:r>
              <a:rPr lang="en-AU" dirty="0" err="1"/>
              <a:t>LaBar</a:t>
            </a:r>
            <a:r>
              <a:rPr lang="en-AU" dirty="0"/>
              <a:t> (25676024): www.flickr.com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2700" dirty="0"/>
              <a:t>Window of opportunity for action about charity ‘accumulation’, but…</a:t>
            </a:r>
            <a:br>
              <a:rPr lang="en-AU" sz="2700" dirty="0"/>
            </a:br>
            <a:br>
              <a:rPr lang="en-AU" dirty="0"/>
            </a:b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7" y="1988840"/>
            <a:ext cx="4412357" cy="4392488"/>
          </a:xfrm>
        </p:spPr>
        <p:txBody>
          <a:bodyPr>
            <a:normAutofit/>
          </a:bodyPr>
          <a:lstStyle/>
          <a:p>
            <a:r>
              <a:rPr lang="en-AU" sz="2200" dirty="0"/>
              <a:t>What really is the problem?</a:t>
            </a:r>
          </a:p>
          <a:p>
            <a:endParaRPr lang="en-AU" sz="2000" dirty="0"/>
          </a:p>
          <a:p>
            <a:r>
              <a:rPr lang="en-AU" sz="2200" dirty="0"/>
              <a:t>What is the range of policy solutions?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sz="2400" b="1" dirty="0"/>
              <a:t>Leading to…</a:t>
            </a:r>
          </a:p>
          <a:p>
            <a:r>
              <a:rPr lang="en-AU" sz="2200" dirty="0"/>
              <a:t>‘Intergenerational justice’</a:t>
            </a:r>
          </a:p>
          <a:p>
            <a:endParaRPr lang="en-AU" sz="2000" dirty="0"/>
          </a:p>
          <a:p>
            <a:r>
              <a:rPr lang="en-AU" sz="2200" dirty="0"/>
              <a:t>Implementing intergenerational justice</a:t>
            </a:r>
          </a:p>
          <a:p>
            <a:endParaRPr lang="en-AU" sz="2000" dirty="0"/>
          </a:p>
          <a:p>
            <a:endParaRPr lang="en-AU" sz="2000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pic>
        <p:nvPicPr>
          <p:cNvPr id="4" name="Picture 3" descr="Window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825" y="1772816"/>
            <a:ext cx="4224469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403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268760"/>
            <a:ext cx="8229600" cy="432048"/>
          </a:xfrm>
        </p:spPr>
        <p:txBody>
          <a:bodyPr>
            <a:normAutofit/>
          </a:bodyPr>
          <a:lstStyle/>
          <a:p>
            <a:r>
              <a:rPr lang="en-AU" dirty="0"/>
              <a:t>Reframing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844824"/>
            <a:ext cx="8363272" cy="4536504"/>
          </a:xfrm>
        </p:spPr>
        <p:txBody>
          <a:bodyPr>
            <a:normAutofit fontScale="85000" lnSpcReduction="10000"/>
          </a:bodyPr>
          <a:lstStyle/>
          <a:p>
            <a:r>
              <a:rPr lang="en-AU" sz="2100" dirty="0"/>
              <a:t>Is there a problem?</a:t>
            </a:r>
          </a:p>
          <a:p>
            <a:pPr marL="0" indent="0">
              <a:buNone/>
            </a:pPr>
            <a:endParaRPr lang="en-AU" sz="1200" dirty="0"/>
          </a:p>
          <a:p>
            <a:pPr marL="0" indent="0">
              <a:buNone/>
            </a:pPr>
            <a:r>
              <a:rPr lang="en-AU" sz="2100" dirty="0"/>
              <a:t>Then, from</a:t>
            </a:r>
            <a:r>
              <a:rPr lang="en-AU" sz="1900" dirty="0"/>
              <a:t>…</a:t>
            </a:r>
          </a:p>
          <a:p>
            <a:r>
              <a:rPr lang="en-AU" sz="2000" dirty="0"/>
              <a:t>[The question is] whether the broader policy settings for charities are encouraging appropriate levels of distribution… the Government [should] periodically review the charitable sector’s use of what would otherwise be tax revenue, to verify that the intended social outcomes are actually being achieved (TWG)</a:t>
            </a:r>
            <a:endParaRPr lang="en-US" sz="2000" dirty="0"/>
          </a:p>
          <a:p>
            <a:endParaRPr lang="en-AU" sz="900" dirty="0"/>
          </a:p>
          <a:p>
            <a:r>
              <a:rPr lang="en-AU" sz="2000" dirty="0"/>
              <a:t>Holding accumulated funds without clear explanation may cause public concern that a charity is not using its funds for charitable purposes… concerns have been raised regarding charities with businesses that apply very little or no funds to charitable purposes. (CA Discussion Document) </a:t>
            </a:r>
          </a:p>
          <a:p>
            <a:endParaRPr lang="en-AU" sz="900" dirty="0"/>
          </a:p>
          <a:p>
            <a:r>
              <a:rPr lang="en-AU" sz="2000" dirty="0"/>
              <a:t>[Private foundations may involve] minimal use of [foundation] funds for charitable purposes, with no particular distributions policy and no rationale for accumulation except a desire for the fund to be self-sustaining in the future, or for [foundation] distributions to occur years after donation tax relief has been obtained (TWG)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2104" y="980729"/>
            <a:ext cx="3257160" cy="150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179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268760"/>
            <a:ext cx="8229600" cy="432048"/>
          </a:xfrm>
        </p:spPr>
        <p:txBody>
          <a:bodyPr>
            <a:normAutofit/>
          </a:bodyPr>
          <a:lstStyle/>
          <a:p>
            <a:r>
              <a:rPr lang="en-AU" dirty="0"/>
              <a:t>Reframing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844824"/>
            <a:ext cx="8363272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100" dirty="0"/>
              <a:t>To</a:t>
            </a:r>
            <a:r>
              <a:rPr lang="en-AU" sz="1900" dirty="0"/>
              <a:t>…</a:t>
            </a:r>
          </a:p>
          <a:p>
            <a:r>
              <a:rPr lang="en-AU" sz="2000" i="1" dirty="0"/>
              <a:t>How should charities allocate benefits over time – as between current and future generations – so as to enhance fairness and efficiency and thus the public benefit achieved?</a:t>
            </a:r>
            <a:endParaRPr lang="en-AU" sz="2000" dirty="0"/>
          </a:p>
        </p:txBody>
      </p:sp>
      <p:pic>
        <p:nvPicPr>
          <p:cNvPr id="6" name="Picture Placeholder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139" y="3429001"/>
            <a:ext cx="5839722" cy="2953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949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268760"/>
            <a:ext cx="8229600" cy="432048"/>
          </a:xfrm>
        </p:spPr>
        <p:txBody>
          <a:bodyPr>
            <a:normAutofit/>
          </a:bodyPr>
          <a:lstStyle/>
          <a:p>
            <a:r>
              <a:rPr lang="en-AU" dirty="0"/>
              <a:t>Intergenerational Justice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844824"/>
            <a:ext cx="8363272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dirty="0"/>
              <a:t>‘Intergenerational justice’ refers to philosophical theories that seek to enunciate what obligations are owed by the present generation in relation to people in the past and the future. </a:t>
            </a:r>
            <a:endParaRPr lang="en-AU" sz="1900" dirty="0"/>
          </a:p>
          <a:p>
            <a:endParaRPr lang="en-AU" sz="1000" i="1" dirty="0"/>
          </a:p>
          <a:p>
            <a:r>
              <a:rPr lang="en-AU" sz="2200" i="1" dirty="0" err="1"/>
              <a:t>Eg</a:t>
            </a:r>
            <a:r>
              <a:rPr lang="en-AU" sz="2200" i="1" dirty="0"/>
              <a:t> </a:t>
            </a:r>
            <a:r>
              <a:rPr lang="en-AU" sz="2200" i="1" dirty="0" err="1"/>
              <a:t>prioritarianism</a:t>
            </a:r>
            <a:endParaRPr lang="en-AU" sz="2200" i="1" dirty="0"/>
          </a:p>
          <a:p>
            <a:endParaRPr lang="en-AU" sz="1000" i="1" dirty="0"/>
          </a:p>
          <a:p>
            <a:r>
              <a:rPr lang="en-AU" sz="2200" i="1" dirty="0" err="1"/>
              <a:t>Eg</a:t>
            </a:r>
            <a:r>
              <a:rPr lang="en-AU" sz="2200" i="1" dirty="0"/>
              <a:t> </a:t>
            </a:r>
            <a:r>
              <a:rPr lang="en-AU" sz="2200" i="1" dirty="0" err="1"/>
              <a:t>sufficientarianism</a:t>
            </a:r>
            <a:endParaRPr lang="en-AU" sz="2200" i="1" dirty="0"/>
          </a:p>
          <a:p>
            <a:endParaRPr lang="en-AU" sz="2000" i="1" dirty="0"/>
          </a:p>
          <a:p>
            <a:pPr marL="0" lvl="1" indent="0">
              <a:buNone/>
            </a:pPr>
            <a:r>
              <a:rPr lang="en-US" sz="2400" dirty="0"/>
              <a:t>Economic theory on social welfare </a:t>
            </a:r>
            <a:r>
              <a:rPr lang="en-US" sz="2400" dirty="0" err="1"/>
              <a:t>maximisation</a:t>
            </a:r>
            <a:r>
              <a:rPr lang="en-US" sz="2400" dirty="0"/>
              <a:t> can help to implement a selected position on intergenerational justice</a:t>
            </a:r>
          </a:p>
          <a:p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712658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268760"/>
            <a:ext cx="8229600" cy="432048"/>
          </a:xfrm>
        </p:spPr>
        <p:txBody>
          <a:bodyPr>
            <a:normAutofit/>
          </a:bodyPr>
          <a:lstStyle/>
          <a:p>
            <a:r>
              <a:rPr lang="en-AU" dirty="0"/>
              <a:t>Implementing intergenerational justice: the policy solutions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768074"/>
              </p:ext>
            </p:extLst>
          </p:nvPr>
        </p:nvGraphicFramePr>
        <p:xfrm>
          <a:off x="1981200" y="1844824"/>
          <a:ext cx="836327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816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 idx="4294967295"/>
          </p:nvPr>
        </p:nvSpPr>
        <p:spPr>
          <a:xfrm>
            <a:off x="1847528" y="1124744"/>
            <a:ext cx="8229600" cy="431800"/>
          </a:xfrm>
        </p:spPr>
        <p:txBody>
          <a:bodyPr>
            <a:normAutofit fontScale="90000"/>
          </a:bodyPr>
          <a:lstStyle/>
          <a:p>
            <a:r>
              <a:rPr lang="en-US" sz="2600" dirty="0">
                <a:latin typeface="Arial" charset="0"/>
                <a:cs typeface="Arial" charset="0"/>
              </a:rPr>
              <a:t>Questions / Feedback?</a:t>
            </a:r>
            <a:endParaRPr lang="en-AU" sz="2600" dirty="0">
              <a:latin typeface="Arial" charset="0"/>
              <a:cs typeface="Arial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4294967295"/>
          </p:nvPr>
        </p:nvSpPr>
        <p:spPr>
          <a:xfrm>
            <a:off x="1847528" y="4221088"/>
            <a:ext cx="7704856" cy="216024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err="1">
                <a:solidFill>
                  <a:srgbClr val="000000"/>
                </a:solidFill>
                <a:latin typeface="Arial" charset="0"/>
                <a:cs typeface="Arial" charset="0"/>
              </a:rPr>
              <a:t>Dr</a:t>
            </a: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 Ian Murray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Deputy Head of School - Research, UWA Law School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  <a:hlinkClick r:id="rId3"/>
              </a:rPr>
              <a:t>ian.murray@uwa.edu.au</a:t>
            </a: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+8 6488 8520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9816" y="1700808"/>
            <a:ext cx="3048000" cy="2438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64153" y="2060849"/>
            <a:ext cx="3365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Photo 5780PB18F7D from the </a:t>
            </a:r>
            <a:r>
              <a:rPr lang="en-US" sz="1200" dirty="0" err="1"/>
              <a:t>Kheel</a:t>
            </a:r>
            <a:r>
              <a:rPr lang="en-US" sz="1200" dirty="0"/>
              <a:t> Center for Labor-Management Documentation and Archives at Cornell University</a:t>
            </a:r>
          </a:p>
          <a:p>
            <a:r>
              <a:rPr lang="en-US" sz="1200" dirty="0"/>
              <a:t>See </a:t>
            </a:r>
            <a:r>
              <a:rPr lang="en-US" sz="1200" dirty="0" err="1"/>
              <a:t>flickr.com</a:t>
            </a:r>
            <a:r>
              <a:rPr lang="en-US" sz="1200" dirty="0"/>
              <a:t> for </a:t>
            </a:r>
            <a:r>
              <a:rPr lang="en-US" sz="1200" dirty="0" err="1"/>
              <a:t>licence</a:t>
            </a:r>
            <a:r>
              <a:rPr lang="en-US" sz="1200" dirty="0"/>
              <a:t> terms</a:t>
            </a:r>
          </a:p>
        </p:txBody>
      </p:sp>
    </p:spTree>
    <p:extLst>
      <p:ext uri="{BB962C8B-B14F-4D97-AF65-F5344CB8AC3E}">
        <p14:creationId xmlns:p14="http://schemas.microsoft.com/office/powerpoint/2010/main" val="2869872546"/>
      </p:ext>
    </p:extLst>
  </p:cSld>
  <p:clrMapOvr>
    <a:masterClrMapping/>
  </p:clrMapOvr>
</p:sld>
</file>

<file path=ppt/theme/theme1.xml><?xml version="1.0" encoding="utf-8"?>
<a:theme xmlns:a="http://schemas.openxmlformats.org/drawingml/2006/main" name="UWA - Powerpoint Template">
  <a:themeElements>
    <a:clrScheme name="UWA">
      <a:dk1>
        <a:sysClr val="windowText" lastClr="000000"/>
      </a:dk1>
      <a:lt1>
        <a:sysClr val="window" lastClr="FFFFFF"/>
      </a:lt1>
      <a:dk2>
        <a:srgbClr val="3F4231"/>
      </a:dk2>
      <a:lt2>
        <a:srgbClr val="EEECE1"/>
      </a:lt2>
      <a:accent1>
        <a:srgbClr val="64BCC1"/>
      </a:accent1>
      <a:accent2>
        <a:srgbClr val="C3F97B"/>
      </a:accent2>
      <a:accent3>
        <a:srgbClr val="918071"/>
      </a:accent3>
      <a:accent4>
        <a:srgbClr val="F0E4C6"/>
      </a:accent4>
      <a:accent5>
        <a:srgbClr val="304C87"/>
      </a:accent5>
      <a:accent6>
        <a:srgbClr val="D7AA29"/>
      </a:accent6>
      <a:hlink>
        <a:srgbClr val="0000FF"/>
      </a:hlink>
      <a:folHlink>
        <a:srgbClr val="21241B"/>
      </a:folHlink>
    </a:clrScheme>
    <a:fontScheme name="UW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UWA - Powerpoint Template</Template>
  <TotalTime>6363</TotalTime>
  <Words>393</Words>
  <Application>Microsoft Office PowerPoint</Application>
  <PresentationFormat>Widescreen</PresentationFormat>
  <Paragraphs>61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Georgia</vt:lpstr>
      <vt:lpstr>Symbol</vt:lpstr>
      <vt:lpstr>Times New Roman</vt:lpstr>
      <vt:lpstr>Wingdings</vt:lpstr>
      <vt:lpstr>UWA - Powerpoint Template</vt:lpstr>
      <vt:lpstr>Charity Accumulation</vt:lpstr>
      <vt:lpstr>Window of opportunity for action about charity ‘accumulation’, but…   </vt:lpstr>
      <vt:lpstr>Reframing the problem</vt:lpstr>
      <vt:lpstr>Reframing the problem</vt:lpstr>
      <vt:lpstr>Intergenerational Justice</vt:lpstr>
      <vt:lpstr>Implementing intergenerational justice: the policy solutions</vt:lpstr>
      <vt:lpstr>Questions / Feedback?</vt:lpstr>
    </vt:vector>
  </TitlesOfParts>
  <Company>Curtin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Jared Clements</dc:creator>
  <cp:lastModifiedBy>Sara OHara</cp:lastModifiedBy>
  <cp:revision>275</cp:revision>
  <cp:lastPrinted>2019-04-07T08:31:25Z</cp:lastPrinted>
  <dcterms:created xsi:type="dcterms:W3CDTF">2014-12-02T02:21:38Z</dcterms:created>
  <dcterms:modified xsi:type="dcterms:W3CDTF">2019-04-08T23:36:32Z</dcterms:modified>
</cp:coreProperties>
</file>